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0EBA2C-1BD3-4A14-BE8E-0C22864DCD5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FE38F5-8A75-4B81-838F-3396FBA443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Pre-Socratics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/>
              <a:t>Dr. Stephanie </a:t>
            </a:r>
            <a:r>
              <a:rPr lang="en-US" sz="2000" dirty="0" err="1"/>
              <a:t>Spoto</a:t>
            </a:r>
            <a:br>
              <a:rPr lang="en-US" sz="2000" dirty="0"/>
            </a:br>
            <a:r>
              <a:rPr lang="en-US" sz="2000" dirty="0"/>
              <a:t>sspoto@mpc.edu</a:t>
            </a:r>
            <a:br>
              <a:rPr lang="en-US" sz="2000" dirty="0"/>
            </a:br>
            <a:r>
              <a:rPr lang="en-US" sz="2000" dirty="0"/>
              <a:t>Monterey Peninsula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Gentrain</a:t>
            </a:r>
            <a:endParaRPr lang="en-US" dirty="0"/>
          </a:p>
          <a:p>
            <a:r>
              <a:rPr lang="en-US" dirty="0"/>
              <a:t>27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27211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5CF8-4234-4A43-8924-4E623F11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Atomist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F5F2-EA0F-4C8F-A715-3C8B0C8CE3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909" y="1486786"/>
            <a:ext cx="4992290" cy="537121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Hidden substance of all objects is </a:t>
            </a:r>
            <a:r>
              <a:rPr lang="en-US" i="1" dirty="0"/>
              <a:t>atoms</a:t>
            </a:r>
            <a:r>
              <a:rPr lang="en-US" dirty="0"/>
              <a:t> and </a:t>
            </a:r>
            <a:r>
              <a:rPr lang="en-US" i="1" dirty="0"/>
              <a:t>void</a:t>
            </a:r>
          </a:p>
          <a:p>
            <a:pPr lvl="1"/>
            <a:r>
              <a:rPr lang="en-US" dirty="0"/>
              <a:t>Moving through the void, these atoms collide and unify creating objects</a:t>
            </a:r>
          </a:p>
          <a:p>
            <a:r>
              <a:rPr lang="en-US" dirty="0"/>
              <a:t>Most information we have about this school is in fragments or contradictory</a:t>
            </a:r>
          </a:p>
          <a:p>
            <a:pPr lvl="1"/>
            <a:r>
              <a:rPr lang="en-US" dirty="0"/>
              <a:t>Aristotle outlines some claims of Atomism </a:t>
            </a:r>
            <a:r>
              <a:rPr lang="en-US" dirty="0">
                <a:sym typeface="Wingdings" panose="05000000000000000000" pitchFamily="2" charset="2"/>
              </a:rPr>
              <a:t> saw it as a rival school of natural philosophy</a:t>
            </a:r>
          </a:p>
          <a:p>
            <a:r>
              <a:rPr lang="en-US" dirty="0">
                <a:sym typeface="Wingdings" panose="05000000000000000000" pitchFamily="2" charset="2"/>
              </a:rPr>
              <a:t>Epicurus studied Atomism (c. 325 BCE), and believed in the fundamental nature of atoms, but has less sure that he could predict natural phenomena with this knowledge  founded his own school</a:t>
            </a:r>
          </a:p>
          <a:p>
            <a:r>
              <a:rPr lang="en-US" dirty="0">
                <a:sym typeface="Wingdings" panose="05000000000000000000" pitchFamily="2" charset="2"/>
              </a:rPr>
              <a:t>Atomism influence Lucretius </a:t>
            </a:r>
            <a:r>
              <a:rPr lang="en-US" dirty="0"/>
              <a:t>(c. 99 - 55 B.C.)</a:t>
            </a:r>
            <a:r>
              <a:rPr lang="en-US" dirty="0">
                <a:sym typeface="Wingdings" panose="05000000000000000000" pitchFamily="2" charset="2"/>
              </a:rPr>
              <a:t> whose </a:t>
            </a:r>
            <a:r>
              <a:rPr lang="en-US" i="1" dirty="0">
                <a:sym typeface="Wingdings" panose="05000000000000000000" pitchFamily="2" charset="2"/>
              </a:rPr>
              <a:t>On the Order of Things</a:t>
            </a:r>
            <a:r>
              <a:rPr lang="en-US" dirty="0">
                <a:sym typeface="Wingdings" panose="05000000000000000000" pitchFamily="2" charset="2"/>
              </a:rPr>
              <a:t> combines both Atomism and Epicureanism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Universe and substance is eternal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Soul made of atoms which dissipate when a person dies</a:t>
            </a:r>
          </a:p>
          <a:p>
            <a:endParaRPr lang="en-US" dirty="0"/>
          </a:p>
        </p:txBody>
      </p:sp>
      <p:pic>
        <p:nvPicPr>
          <p:cNvPr id="8194" name="Picture 2" descr="https://upload.wikimedia.org/wikipedia/commons/5/58/Rembrandt_laughing_1628.jpg">
            <a:extLst>
              <a:ext uri="{FF2B5EF4-FFF2-40B4-BE49-F238E27FC236}">
                <a16:creationId xmlns:a16="http://schemas.microsoft.com/office/drawing/2014/main" id="{1C8B7B7B-653B-4013-9D7F-4629B39D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530"/>
            <a:ext cx="400907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8A255-CF4C-4677-8E1B-CEE712FCB992}"/>
              </a:ext>
            </a:extLst>
          </p:cNvPr>
          <p:cNvSpPr txBox="1"/>
          <p:nvPr/>
        </p:nvSpPr>
        <p:spPr>
          <a:xfrm>
            <a:off x="5166836" y="5303874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Rembrandt, The Young Rembrandt as Democritus the Laughing Philosopher (1628-29)</a:t>
            </a:r>
          </a:p>
        </p:txBody>
      </p:sp>
    </p:spTree>
    <p:extLst>
      <p:ext uri="{BB962C8B-B14F-4D97-AF65-F5344CB8AC3E}">
        <p14:creationId xmlns:p14="http://schemas.microsoft.com/office/powerpoint/2010/main" val="92630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BF20-B376-4A88-A6DF-2AE8246E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Legacy of the Pre-Socratics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71A7-E733-452D-9752-5C13B458BF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first scientists </a:t>
            </a:r>
            <a:r>
              <a:rPr lang="en-US" dirty="0">
                <a:sym typeface="Wingdings" panose="05000000000000000000" pitchFamily="2" charset="2"/>
              </a:rPr>
              <a:t> changed the way that people critically examined the world around themselves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Applied by Socrates in his examination of human behavior and institutions</a:t>
            </a:r>
          </a:p>
          <a:p>
            <a:r>
              <a:rPr lang="en-US" dirty="0">
                <a:sym typeface="Wingdings" panose="05000000000000000000" pitchFamily="2" charset="2"/>
              </a:rPr>
              <a:t>German philosopher, Hegel (d. 1831), credits the Atomists for his theory of being and non-being.</a:t>
            </a:r>
          </a:p>
          <a:p>
            <a:r>
              <a:rPr lang="en-US" dirty="0">
                <a:sym typeface="Wingdings" panose="05000000000000000000" pitchFamily="2" charset="2"/>
              </a:rPr>
              <a:t>Karl Marx’s doctoral thesis explores the material basis of the universe through atomism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Calls atomists the first materialists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8E64-48CD-45B3-B07D-D9E5ECC8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126A3-3F36-436D-9F58-CFDA7E058A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SOPHISTS!!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6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5CC1-2864-4712-B2C6-7535B2E5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Pre-Socratics</a:t>
            </a:r>
            <a:br>
              <a:rPr lang="en-US" dirty="0"/>
            </a:br>
            <a:r>
              <a:rPr lang="en-US" i="1" dirty="0"/>
              <a:t>A turn to rationality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EBE8-E84B-45AF-AC26-BA23025248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95800" y="1600200"/>
            <a:ext cx="4270248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term “pre-Socratics” is a term generally used to refer to some of the earliest philosophers in Greek antiquity</a:t>
            </a:r>
          </a:p>
          <a:p>
            <a:pPr lvl="1"/>
            <a:r>
              <a:rPr lang="en-US" dirty="0"/>
              <a:t>Beginning in the 6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  <a:p>
            <a:r>
              <a:rPr lang="en-US" dirty="0"/>
              <a:t>Sought explanations based on rational principles rather than looking towards the gods or the supernatural</a:t>
            </a:r>
          </a:p>
          <a:p>
            <a:r>
              <a:rPr lang="en-US" dirty="0"/>
              <a:t>Pioneered the idea in Greece that the world was a well ordered </a:t>
            </a:r>
            <a:r>
              <a:rPr lang="en-US" i="1" dirty="0" err="1"/>
              <a:t>kosmos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can be understood rationally</a:t>
            </a:r>
            <a:endParaRPr lang="en-US" dirty="0"/>
          </a:p>
        </p:txBody>
      </p:sp>
      <p:pic>
        <p:nvPicPr>
          <p:cNvPr id="1026" name="Picture 2" descr="Scene from Raphael's School of Athens showing Pythagoras as a balding, bearded man writing in a book with a quill. He is dressed in a long-sleeved tunic with a cloak spread across his legs as he kneels to write, using his left thigh to support the book. In front of him, a boy with long hair presents him with a chalk board showing a diagrammatic representation of a lyre above the symbol of the tetractys. Averroes, shown as a stereotypical Middle Easterner with a mustache and wearing a turban, peers over his left shoulder while another bearded, balding philosopher in classical garb, probably Anaxagoras, peers over his right shoulder, taking notes into a much smaller notepad. A very feminine looking figure with long hair stands behind the boy, dressed in a white cloak.">
            <a:extLst>
              <a:ext uri="{FF2B5EF4-FFF2-40B4-BE49-F238E27FC236}">
                <a16:creationId xmlns:a16="http://schemas.microsoft.com/office/drawing/2014/main" id="{0E9862EB-6A23-448C-B67A-7864D9910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4" y="1600200"/>
            <a:ext cx="400960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A8CAA-7488-4689-8E42-EE456BB9702B}"/>
              </a:ext>
            </a:extLst>
          </p:cNvPr>
          <p:cNvSpPr txBox="1"/>
          <p:nvPr/>
        </p:nvSpPr>
        <p:spPr>
          <a:xfrm>
            <a:off x="115817" y="6024518"/>
            <a:ext cx="434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 Raphael's fresco The School of Athens, Pythagoras is shown writing in a book as a young man presents him with a tablet showing a diagrammatic representation of a lyre above a drawing of the sacred tetractys. 1511.</a:t>
            </a:r>
          </a:p>
        </p:txBody>
      </p:sp>
    </p:spTree>
    <p:extLst>
      <p:ext uri="{BB962C8B-B14F-4D97-AF65-F5344CB8AC3E}">
        <p14:creationId xmlns:p14="http://schemas.microsoft.com/office/powerpoint/2010/main" val="310780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192D-A124-4FFF-9129-4AC27C00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EC8F3-572E-4B83-A760-A74A1D0E4C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5641848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classical antiquity, the pre-Socratic philosophers were called </a:t>
            </a:r>
            <a:r>
              <a:rPr lang="en-US" i="1" dirty="0" err="1"/>
              <a:t>physiologoi</a:t>
            </a:r>
            <a:r>
              <a:rPr lang="en-US" dirty="0"/>
              <a:t> (Greek: </a:t>
            </a:r>
            <a:r>
              <a:rPr lang="en-US" dirty="0" err="1"/>
              <a:t>φυσιολόγοι</a:t>
            </a:r>
            <a:r>
              <a:rPr lang="en-US" dirty="0"/>
              <a:t>; in English, physical or natural philosophers)</a:t>
            </a:r>
          </a:p>
          <a:p>
            <a:r>
              <a:rPr lang="en-US" dirty="0"/>
              <a:t>Aristotle the first to distinguish between what he saw as two types of philosophers:</a:t>
            </a:r>
          </a:p>
          <a:p>
            <a:pPr lvl="1"/>
            <a:r>
              <a:rPr lang="en-US" i="1" u="sng" dirty="0" err="1"/>
              <a:t>physiologoi</a:t>
            </a:r>
            <a:r>
              <a:rPr lang="en-US" u="sng" dirty="0"/>
              <a:t> or </a:t>
            </a:r>
            <a:r>
              <a:rPr lang="en-US" i="1" u="sng" dirty="0" err="1"/>
              <a:t>physikoi</a:t>
            </a:r>
            <a:r>
              <a:rPr lang="en-US" dirty="0"/>
              <a:t>: ("physicists", after </a:t>
            </a:r>
            <a:r>
              <a:rPr lang="en-US" i="1" dirty="0" err="1"/>
              <a:t>physis</a:t>
            </a:r>
            <a:r>
              <a:rPr lang="en-US" dirty="0"/>
              <a:t>, "nature") </a:t>
            </a:r>
            <a:r>
              <a:rPr lang="en-US" dirty="0">
                <a:sym typeface="Wingdings" panose="05000000000000000000" pitchFamily="2" charset="2"/>
              </a:rPr>
              <a:t> looked for natural, physical explanations for events, phenomena</a:t>
            </a:r>
          </a:p>
          <a:p>
            <a:pPr lvl="1"/>
            <a:r>
              <a:rPr lang="en-US" dirty="0"/>
              <a:t> </a:t>
            </a:r>
            <a:r>
              <a:rPr lang="en-US" i="1" u="sng" dirty="0" err="1"/>
              <a:t>theologoi</a:t>
            </a:r>
            <a:r>
              <a:rPr lang="en-US" u="sng" dirty="0"/>
              <a:t> (theologians), or </a:t>
            </a:r>
            <a:r>
              <a:rPr lang="en-US" i="1" u="sng" dirty="0" err="1"/>
              <a:t>mythologoi</a:t>
            </a:r>
            <a:r>
              <a:rPr lang="en-US" i="1" u="sng" dirty="0"/>
              <a:t> </a:t>
            </a:r>
            <a:r>
              <a:rPr lang="en-US" u="sng" dirty="0"/>
              <a:t>(bards)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saw in natural events the agency or impact of the gods</a:t>
            </a:r>
            <a:endParaRPr lang="en-US" u="sng" dirty="0"/>
          </a:p>
        </p:txBody>
      </p:sp>
      <p:pic>
        <p:nvPicPr>
          <p:cNvPr id="2050" name="Picture 2" descr="Illustrerad Verldshistoria band I Ill 107.jpg">
            <a:extLst>
              <a:ext uri="{FF2B5EF4-FFF2-40B4-BE49-F238E27FC236}">
                <a16:creationId xmlns:a16="http://schemas.microsoft.com/office/drawing/2014/main" id="{561480EA-EB03-42D9-A3CE-BB33B2EF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33" y="533400"/>
            <a:ext cx="30056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FEC80-C450-4CA8-BA70-DF10955DD17D}"/>
              </a:ext>
            </a:extLst>
          </p:cNvPr>
          <p:cNvSpPr txBox="1"/>
          <p:nvPr/>
        </p:nvSpPr>
        <p:spPr>
          <a:xfrm>
            <a:off x="6077542" y="5105400"/>
            <a:ext cx="2670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>
                    <a:lumMod val="65000"/>
                  </a:schemeClr>
                </a:solidFill>
              </a:rPr>
              <a:t>Illustration from "</a:t>
            </a:r>
            <a:r>
              <a:rPr lang="sv-SE" sz="1400" i="1" dirty="0">
                <a:solidFill>
                  <a:schemeClr val="bg1">
                    <a:lumMod val="65000"/>
                  </a:schemeClr>
                </a:solidFill>
              </a:rPr>
              <a:t>Illustrerad verldshistoria utgifven av E. Wallis</a:t>
            </a:r>
            <a:r>
              <a:rPr lang="sv-SE" sz="1400" dirty="0">
                <a:solidFill>
                  <a:schemeClr val="bg1">
                    <a:lumMod val="65000"/>
                  </a:schemeClr>
                </a:solidFill>
              </a:rPr>
              <a:t>. volume I": Thales. 1875.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EB0C-BF53-41C5-80FA-3426A8D7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6DC0F-E0DD-4759-B481-AC7ADECC06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923" y="1600199"/>
            <a:ext cx="8977801" cy="7811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Doxography: </a:t>
            </a:r>
            <a:r>
              <a:rPr lang="en-US" dirty="0"/>
              <a:t>accounts told through other sources </a:t>
            </a:r>
            <a:r>
              <a:rPr lang="en-US" dirty="0">
                <a:sym typeface="Wingdings" panose="05000000000000000000" pitchFamily="2" charset="2"/>
              </a:rPr>
              <a:t> accounts of pre-Socratics related mostly through the works of later philosophers, such as Aristotle, Diogenes </a:t>
            </a:r>
            <a:r>
              <a:rPr lang="en-US" dirty="0" err="1">
                <a:sym typeface="Wingdings" panose="05000000000000000000" pitchFamily="2" charset="2"/>
              </a:rPr>
              <a:t>Laërtius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Stobaeus</a:t>
            </a:r>
            <a:r>
              <a:rPr lang="en-US" dirty="0">
                <a:sym typeface="Wingdings" panose="05000000000000000000" pitchFamily="2" charset="2"/>
              </a:rPr>
              <a:t> and theologists such as  Clement of Alexandria and Hippolytus of Rome.</a:t>
            </a:r>
            <a:endParaRPr lang="en-US" dirty="0"/>
          </a:p>
        </p:txBody>
      </p:sp>
      <p:pic>
        <p:nvPicPr>
          <p:cNvPr id="3074" name="Picture 2" descr="Image result for he Cambridge Companion to Early Greek Philosophy">
            <a:extLst>
              <a:ext uri="{FF2B5EF4-FFF2-40B4-BE49-F238E27FC236}">
                <a16:creationId xmlns:a16="http://schemas.microsoft.com/office/drawing/2014/main" id="{9C1D2D06-0AE6-459E-8928-651E46B8F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" y="2404478"/>
            <a:ext cx="2947738" cy="44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e Cambridge Companion to Early Greek Philosophy">
            <a:extLst>
              <a:ext uri="{FF2B5EF4-FFF2-40B4-BE49-F238E27FC236}">
                <a16:creationId xmlns:a16="http://schemas.microsoft.com/office/drawing/2014/main" id="{2574181C-E78B-4D37-913A-BFB64E82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91" y="2409920"/>
            <a:ext cx="287506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he First Philosophers: The Presocratics and Sophists">
            <a:extLst>
              <a:ext uri="{FF2B5EF4-FFF2-40B4-BE49-F238E27FC236}">
                <a16:creationId xmlns:a16="http://schemas.microsoft.com/office/drawing/2014/main" id="{69BEAA8B-D0B8-4A61-8D85-02AA8584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34" y="2381345"/>
            <a:ext cx="288429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7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637F-C196-4A32-8AF9-2A66764B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Questioning the Universe Scientifically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5D274-FC6F-42A7-A2FA-1E19C293D7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Rejecting mythological explanations for the universe, they were concerned with finding material and physical explanations to philosophical questions:</a:t>
            </a:r>
          </a:p>
          <a:p>
            <a:pPr lvl="1"/>
            <a:r>
              <a:rPr lang="en-US" dirty="0"/>
              <a:t>Where does the universe and all matter come from?</a:t>
            </a:r>
          </a:p>
          <a:p>
            <a:pPr lvl="1"/>
            <a:r>
              <a:rPr lang="en-US" dirty="0"/>
              <a:t>What constitutes the material of the universe?</a:t>
            </a:r>
          </a:p>
          <a:p>
            <a:pPr lvl="1"/>
            <a:r>
              <a:rPr lang="en-US" dirty="0"/>
              <a:t>Why are there so many things? (the “plurality of nature”)</a:t>
            </a:r>
          </a:p>
          <a:p>
            <a:pPr lvl="1"/>
            <a:r>
              <a:rPr lang="en-US" dirty="0"/>
              <a:t>How can we use mathematics do discover truth in nature?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2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528E-8193-4286-9F81-83514B47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4" y="152400"/>
            <a:ext cx="8153400" cy="990600"/>
          </a:xfrm>
        </p:spPr>
        <p:txBody>
          <a:bodyPr/>
          <a:lstStyle/>
          <a:p>
            <a:r>
              <a:rPr lang="en-US" dirty="0"/>
              <a:t>Four major pre-Socratic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D67A-6600-4CBE-9D23-C6C372F853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4065181"/>
            <a:ext cx="8613648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Milesian School </a:t>
            </a:r>
            <a:r>
              <a:rPr lang="en-US" dirty="0">
                <a:sym typeface="Wingdings" panose="05000000000000000000" pitchFamily="2" charset="2"/>
              </a:rPr>
              <a:t> named for the location of its founding: Miletus (Ionia, modern day Anatolia), 7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century BCE</a:t>
            </a:r>
          </a:p>
          <a:p>
            <a:r>
              <a:rPr lang="en-US" dirty="0">
                <a:sym typeface="Wingdings" panose="05000000000000000000" pitchFamily="2" charset="2"/>
              </a:rPr>
              <a:t>Pythagorean School  named for Pythagoras, popularized where he taught, in Croton (southern Italy), 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century BCE</a:t>
            </a:r>
          </a:p>
          <a:p>
            <a:r>
              <a:rPr lang="en-US" dirty="0">
                <a:sym typeface="Wingdings" panose="05000000000000000000" pitchFamily="2" charset="2"/>
              </a:rPr>
              <a:t>Eleatic School  formed by Parmenides and Zeno and named for the place of its location: Elea (southern Italy), 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5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centuries BCE</a:t>
            </a:r>
          </a:p>
          <a:p>
            <a:r>
              <a:rPr lang="en-US" dirty="0">
                <a:sym typeface="Wingdings" panose="05000000000000000000" pitchFamily="2" charset="2"/>
              </a:rPr>
              <a:t>Atomist School  founded by Leucippus of Miletus (5th Century B.C.) and his famous pupil Democritus</a:t>
            </a:r>
            <a:endParaRPr lang="en-US" dirty="0"/>
          </a:p>
        </p:txBody>
      </p:sp>
      <p:pic>
        <p:nvPicPr>
          <p:cNvPr id="4098" name="Picture 2" descr="Image result for map of ancient philosophical schools">
            <a:extLst>
              <a:ext uri="{FF2B5EF4-FFF2-40B4-BE49-F238E27FC236}">
                <a16:creationId xmlns:a16="http://schemas.microsoft.com/office/drawing/2014/main" id="{580E6697-F138-482A-8971-69839E46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07656"/>
            <a:ext cx="5715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716B-8A74-4150-ACEE-931DB9D7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67" y="152400"/>
            <a:ext cx="8153400" cy="990600"/>
          </a:xfrm>
        </p:spPr>
        <p:txBody>
          <a:bodyPr/>
          <a:lstStyle/>
          <a:p>
            <a:r>
              <a:rPr lang="en-US" dirty="0"/>
              <a:t>Milesian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DAC3D-A19E-4F85-A960-42E7D688E3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75551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According to Aristotle’s </a:t>
            </a:r>
            <a:r>
              <a:rPr lang="en-US" i="1" dirty="0"/>
              <a:t>Metaphysics</a:t>
            </a:r>
            <a:r>
              <a:rPr lang="en-US" dirty="0"/>
              <a:t>, the Milesian School was founded by Thales of Miletus, 7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  <a:p>
            <a:r>
              <a:rPr lang="en-US" dirty="0"/>
              <a:t>Thales of Miletus often called the father of Western philosophy</a:t>
            </a:r>
          </a:p>
          <a:p>
            <a:r>
              <a:rPr lang="en-US" dirty="0"/>
              <a:t>Beginnings of a new school of thought which claimed that fate was not in the hands of the gods, but the result of natural phenomena. </a:t>
            </a:r>
          </a:p>
          <a:p>
            <a:r>
              <a:rPr lang="en-US" dirty="0"/>
              <a:t>The world composed of entities, which can be studied and understood</a:t>
            </a:r>
          </a:p>
          <a:p>
            <a:r>
              <a:rPr lang="en-US" dirty="0"/>
              <a:t>Scientific approach to the study of nature </a:t>
            </a:r>
            <a:r>
              <a:rPr lang="en-US" dirty="0">
                <a:sym typeface="Wingdings" panose="05000000000000000000" pitchFamily="2" charset="2"/>
              </a:rPr>
              <a:t> predicting solstices and eclipses.</a:t>
            </a:r>
          </a:p>
          <a:p>
            <a:r>
              <a:rPr lang="en-US" dirty="0">
                <a:sym typeface="Wingdings" panose="05000000000000000000" pitchFamily="2" charset="2"/>
              </a:rPr>
              <a:t>First Greeks to use the stars as a navigation tool</a:t>
            </a:r>
            <a:endParaRPr lang="en-US" dirty="0"/>
          </a:p>
        </p:txBody>
      </p:sp>
      <p:sp>
        <p:nvSpPr>
          <p:cNvPr id="4" name="AutoShape 2" descr="Image result for thales">
            <a:extLst>
              <a:ext uri="{FF2B5EF4-FFF2-40B4-BE49-F238E27FC236}">
                <a16:creationId xmlns:a16="http://schemas.microsoft.com/office/drawing/2014/main" id="{27E84321-EF6F-456B-B64D-3806A0217D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184C8-D3A5-4CAE-971D-F5F112814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367" y="0"/>
            <a:ext cx="4675551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76F3B-10A3-407B-82CB-9841803DBCDB}"/>
              </a:ext>
            </a:extLst>
          </p:cNvPr>
          <p:cNvSpPr txBox="1"/>
          <p:nvPr/>
        </p:nvSpPr>
        <p:spPr>
          <a:xfrm>
            <a:off x="5943600" y="3733800"/>
            <a:ext cx="29921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Thales of Miletus</a:t>
            </a:r>
          </a:p>
          <a:p>
            <a:r>
              <a:rPr lang="en-US" dirty="0"/>
              <a:t>-Doctrine of water</a:t>
            </a:r>
          </a:p>
          <a:p>
            <a:endParaRPr lang="en-US" dirty="0"/>
          </a:p>
          <a:p>
            <a:r>
              <a:rPr lang="en-US" b="1" dirty="0"/>
              <a:t>Anaximenes</a:t>
            </a:r>
          </a:p>
          <a:p>
            <a:r>
              <a:rPr lang="en-US" dirty="0"/>
              <a:t>-Doctrine of air</a:t>
            </a:r>
          </a:p>
          <a:p>
            <a:endParaRPr lang="en-US" dirty="0"/>
          </a:p>
          <a:p>
            <a:r>
              <a:rPr lang="en-US" b="1" dirty="0"/>
              <a:t>Anaximander</a:t>
            </a:r>
          </a:p>
          <a:p>
            <a:r>
              <a:rPr lang="en-US" dirty="0"/>
              <a:t>-Earliest scientific experiments</a:t>
            </a:r>
          </a:p>
          <a:p>
            <a:r>
              <a:rPr lang="en-US" dirty="0"/>
              <a:t>-"apeiron“ – infinite, boundless</a:t>
            </a:r>
          </a:p>
        </p:txBody>
      </p:sp>
    </p:spTree>
    <p:extLst>
      <p:ext uri="{BB962C8B-B14F-4D97-AF65-F5344CB8AC3E}">
        <p14:creationId xmlns:p14="http://schemas.microsoft.com/office/powerpoint/2010/main" val="45933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58D0-3B3B-435E-B955-A68B8F26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Pythagorean </a:t>
            </a:r>
            <a:br>
              <a:rPr lang="en-US" dirty="0"/>
            </a:br>
            <a:r>
              <a:rPr lang="en-US" dirty="0"/>
              <a:t>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AB47-198F-4D8E-8B3E-2532478E3D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3429000"/>
            <a:ext cx="9073841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Both idealistic and materialistic: the universe is a whole, but matter can be understood independently</a:t>
            </a:r>
          </a:p>
          <a:p>
            <a:r>
              <a:rPr lang="en-US" dirty="0"/>
              <a:t>Became more idealistic </a:t>
            </a:r>
            <a:r>
              <a:rPr lang="en-US" dirty="0">
                <a:sym typeface="Wingdings" panose="05000000000000000000" pitchFamily="2" charset="2"/>
              </a:rPr>
              <a:t> physical body enclosing the psyche and the eternal soul (life after death)</a:t>
            </a:r>
          </a:p>
          <a:p>
            <a:r>
              <a:rPr lang="en-US" dirty="0">
                <a:sym typeface="Wingdings" panose="05000000000000000000" pitchFamily="2" charset="2"/>
              </a:rPr>
              <a:t>Mathematics and mysticism: led to two distinct threads of Pythagoreanism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universe is made up of “</a:t>
            </a:r>
            <a:r>
              <a:rPr lang="en-US" dirty="0" err="1">
                <a:sym typeface="Wingdings" panose="05000000000000000000" pitchFamily="2" charset="2"/>
              </a:rPr>
              <a:t>aperion</a:t>
            </a:r>
            <a:r>
              <a:rPr lang="en-US" dirty="0">
                <a:sym typeface="Wingdings" panose="05000000000000000000" pitchFamily="2" charset="2"/>
              </a:rPr>
              <a:t>” – it “inhaled the void” outside, separating the universe into parts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Underlying truth of the universe found in mathematics  developed mathematical theories related to prime</a:t>
            </a:r>
            <a:endParaRPr lang="en-US" dirty="0"/>
          </a:p>
        </p:txBody>
      </p:sp>
      <p:pic>
        <p:nvPicPr>
          <p:cNvPr id="6146" name="Picture 2" descr="Image result for pythagorean school">
            <a:extLst>
              <a:ext uri="{FF2B5EF4-FFF2-40B4-BE49-F238E27FC236}">
                <a16:creationId xmlns:a16="http://schemas.microsoft.com/office/drawing/2014/main" id="{1AAA0DFE-3E57-4C81-B1E8-5D9D0659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986"/>
            <a:ext cx="5568641" cy="34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5A519-13C7-44EF-B965-D81D44C9EBA0}"/>
              </a:ext>
            </a:extLst>
          </p:cNvPr>
          <p:cNvSpPr txBox="1"/>
          <p:nvPr/>
        </p:nvSpPr>
        <p:spPr>
          <a:xfrm>
            <a:off x="317205" y="160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Pythagoreans celebrate sunrise, 1869 painting by Fyodor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Bronnikov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48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086E-6A07-41A0-816F-F46E414D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52400"/>
            <a:ext cx="5489448" cy="1066800"/>
          </a:xfrm>
        </p:spPr>
        <p:txBody>
          <a:bodyPr/>
          <a:lstStyle/>
          <a:p>
            <a:r>
              <a:rPr lang="en-US" dirty="0"/>
              <a:t>Eleatic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0718-0092-4CCA-B5ED-2F19E72114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00400" y="1600200"/>
            <a:ext cx="5565648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Xenophanes: criticized the belief in many gods, which was the dominant belief </a:t>
            </a:r>
            <a:r>
              <a:rPr lang="en-US" dirty="0">
                <a:sym typeface="Wingdings" panose="05000000000000000000" pitchFamily="2" charset="2"/>
              </a:rPr>
              <a:t> world is “one being” that is timeless and </a:t>
            </a:r>
            <a:r>
              <a:rPr lang="en-US" b="1" dirty="0">
                <a:sym typeface="Wingdings" panose="05000000000000000000" pitchFamily="2" charset="2"/>
              </a:rPr>
              <a:t>changeless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Later became adherent of the dualism of appearance and reality which would influence metaphysics and Platonism</a:t>
            </a:r>
          </a:p>
          <a:p>
            <a:r>
              <a:rPr lang="en-US" dirty="0">
                <a:sym typeface="Wingdings" panose="05000000000000000000" pitchFamily="2" charset="2"/>
              </a:rPr>
              <a:t>Zeno of Elea: paradoxes; Aristotle called him the creator of </a:t>
            </a:r>
            <a:r>
              <a:rPr lang="en-US" b="1" dirty="0">
                <a:sym typeface="Wingdings" panose="05000000000000000000" pitchFamily="2" charset="2"/>
              </a:rPr>
              <a:t>the dialectic; </a:t>
            </a:r>
            <a:r>
              <a:rPr lang="en-US" dirty="0">
                <a:sym typeface="Wingdings" panose="05000000000000000000" pitchFamily="2" charset="2"/>
              </a:rPr>
              <a:t>called the founder of modern logic by Bertrand Russell</a:t>
            </a:r>
          </a:p>
          <a:p>
            <a:r>
              <a:rPr lang="en-US" dirty="0"/>
              <a:t>Rejected sense experience </a:t>
            </a:r>
            <a:r>
              <a:rPr lang="en-US" dirty="0">
                <a:sym typeface="Wingdings" panose="05000000000000000000" pitchFamily="2" charset="2"/>
              </a:rPr>
              <a:t> knowledge comes through reason and logic</a:t>
            </a:r>
            <a:endParaRPr lang="en-US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E4180C1F-1872-49D2-9305-B875AC2F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52600"/>
            <a:ext cx="30289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25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843</TotalTime>
  <Words>888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 Cen MT</vt:lpstr>
      <vt:lpstr>Wingdings</vt:lpstr>
      <vt:lpstr>Wingdings 2</vt:lpstr>
      <vt:lpstr>Median</vt:lpstr>
      <vt:lpstr>The Pre-Socratics   Dr. Stephanie Spoto sspoto@mpc.edu Monterey Peninsula College</vt:lpstr>
      <vt:lpstr>The Pre-Socratics A turn to rationality</vt:lpstr>
      <vt:lpstr>Terminology</vt:lpstr>
      <vt:lpstr>Sources</vt:lpstr>
      <vt:lpstr>Questioning the Universe Scientifically</vt:lpstr>
      <vt:lpstr>Four major pre-Socratic schools</vt:lpstr>
      <vt:lpstr>Milesian School</vt:lpstr>
      <vt:lpstr>Pythagorean  School</vt:lpstr>
      <vt:lpstr>Eleatic School</vt:lpstr>
      <vt:lpstr>The Atomist School</vt:lpstr>
      <vt:lpstr>The Legacy of the Pre-Socratics</vt:lpstr>
      <vt:lpstr>Next week</vt:lpstr>
    </vt:vector>
  </TitlesOfParts>
  <Company>CSU Monterey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Mysticism &amp; the Ontological Turn  Stephanie Spoto CSU Monterey Bay</dc:title>
  <dc:creator>CSUMB</dc:creator>
  <cp:lastModifiedBy>Elfaki</cp:lastModifiedBy>
  <cp:revision>137</cp:revision>
  <dcterms:created xsi:type="dcterms:W3CDTF">2018-03-26T21:31:23Z</dcterms:created>
  <dcterms:modified xsi:type="dcterms:W3CDTF">2018-09-27T05:33:22Z</dcterms:modified>
</cp:coreProperties>
</file>